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0C1"/>
    <a:srgbClr val="FFEA8F"/>
    <a:srgbClr val="000000"/>
    <a:srgbClr val="79C9FF"/>
    <a:srgbClr val="BE7E7C"/>
    <a:srgbClr val="AFA08B"/>
    <a:srgbClr val="F6882E"/>
    <a:srgbClr val="C05B08"/>
    <a:srgbClr val="CD6209"/>
    <a:srgbClr val="B9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9460" autoAdjust="0"/>
  </p:normalViewPr>
  <p:slideViewPr>
    <p:cSldViewPr>
      <p:cViewPr varScale="1">
        <p:scale>
          <a:sx n="113" d="100"/>
          <a:sy n="113" d="100"/>
        </p:scale>
        <p:origin x="223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7583A-E519-4DE2-B7AC-37365F1DB3D6}" type="datetimeFigureOut">
              <a:rPr lang="zh-TW" altLang="en-US" smtClean="0"/>
              <a:t>2025/7/11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F8D3E-0312-4E57-BC1D-471CFF7CBD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470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3F8D3E-0312-4E57-BC1D-471CFF7CBD0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59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F49CC-7FBE-4CB9-BB9D-0BE9BF062F77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42BAB-50D9-4A35-8514-E0AB65CF54C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E8839-774E-4C16-ABC0-D9B6ECDC87B0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69514-4544-45A8-9B5C-34F32DD7762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09B0C-BED1-4C7B-9AD7-8058AE3D9320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EAD62-57C6-4F49-996E-B96EDB3DDF2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252FA-3F76-4138-87A6-ABCF94FBF2C7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956D0-5768-458C-A452-F48D85CCA3B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39F76-60B2-4EBC-A60E-D38F3E416E20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456AC-846E-4207-8A19-C222D58A0DA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5567C-3B63-4C13-9725-2BAE3B80258D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33002-28C1-42A7-B3F0-4CB79F3DF6C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89AA3-6CC9-4E2E-97B4-13F46F0ACDCC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22A8E-BD76-4622-B8EB-F4AC2C52FFF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02B57-691A-4EE4-8675-D73ECA83B4A2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DDC5A-F848-48EE-8831-ABDD4C2E19A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53C905-488A-4ABD-B2C0-5123AA232AFF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C93A3-B8D2-475A-8FC1-E32D819F3F7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4660BE-D8B0-4F35-9455-C71450CC9A59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A9781-3142-4531-A9DB-75239D2C09C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87BDB-4CDA-400B-AD99-F0FED34D1B11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205DF-74C5-4D73-8ACC-E8FB55E3225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93961FA-6161-4BEB-9D56-9F38944F8685}" type="datetimeFigureOut">
              <a:rPr lang="zh-TW" altLang="en-US"/>
              <a:pPr>
                <a:defRPr/>
              </a:pPr>
              <a:t>2025/7/11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8E2ECF4-ED5E-4E06-92FE-6B27DA2E472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3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群組 60"/>
          <p:cNvGrpSpPr>
            <a:grpSpLocks/>
          </p:cNvGrpSpPr>
          <p:nvPr/>
        </p:nvGrpSpPr>
        <p:grpSpPr bwMode="auto">
          <a:xfrm>
            <a:off x="511738" y="161108"/>
            <a:ext cx="8538656" cy="298391"/>
            <a:chOff x="603830" y="44624"/>
            <a:chExt cx="8432666" cy="221332"/>
          </a:xfrm>
        </p:grpSpPr>
        <p:sp>
          <p:nvSpPr>
            <p:cNvPr id="19" name="圓角矩形 18"/>
            <p:cNvSpPr/>
            <p:nvPr/>
          </p:nvSpPr>
          <p:spPr>
            <a:xfrm>
              <a:off x="603830" y="52824"/>
              <a:ext cx="1144035" cy="213132"/>
            </a:xfrm>
            <a:prstGeom prst="roundRect">
              <a:avLst/>
            </a:prstGeom>
            <a:ln w="57150" cmpd="tri">
              <a:solidFill>
                <a:schemeClr val="tx1">
                  <a:lumMod val="95000"/>
                  <a:lumOff val="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架構</a:t>
              </a:r>
            </a:p>
          </p:txBody>
        </p:sp>
        <p:sp>
          <p:nvSpPr>
            <p:cNvPr id="20" name="圓角矩形 19"/>
            <p:cNvSpPr/>
            <p:nvPr/>
          </p:nvSpPr>
          <p:spPr>
            <a:xfrm>
              <a:off x="1913744" y="44624"/>
              <a:ext cx="5023758" cy="216665"/>
            </a:xfrm>
            <a:prstGeom prst="roundRect">
              <a:avLst/>
            </a:prstGeom>
            <a:ln w="57150" cmpd="tri">
              <a:solidFill>
                <a:schemeClr val="tx1">
                  <a:lumMod val="95000"/>
                  <a:lumOff val="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修習課程科目</a:t>
              </a:r>
              <a:r>
                <a:rPr kumimoji="0" lang="en-US" altLang="zh-TW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kumimoji="0" lang="zh-TW" altLang="en-US" sz="800" b="1" dirty="0">
                  <a:solidFill>
                    <a:schemeClr val="tx1"/>
                  </a:solidFill>
                  <a:highlight>
                    <a:srgbClr val="FFFF00"/>
                  </a:highlight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黃字</a:t>
              </a:r>
              <a:r>
                <a:rPr kumimoji="0" lang="zh-TW" altLang="en-US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為教保</a:t>
              </a:r>
              <a:r>
                <a:rPr kumimoji="0" lang="en-US" altLang="zh-TW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kumimoji="0" lang="zh-TW" altLang="en-US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師培課程；</a:t>
              </a:r>
              <a:r>
                <a:rPr kumimoji="0" lang="en-US" altLang="zh-TW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*</a:t>
              </a:r>
              <a:r>
                <a:rPr kumimoji="0" lang="zh-TW" altLang="en-US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為雙語師培課程</a:t>
              </a:r>
              <a:r>
                <a:rPr kumimoji="0" lang="en-US" altLang="zh-TW" sz="8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kumimoji="0" lang="zh-TW" altLang="en-US" sz="8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21" name="圓角矩形 20"/>
            <p:cNvSpPr/>
            <p:nvPr/>
          </p:nvSpPr>
          <p:spPr>
            <a:xfrm>
              <a:off x="7291819" y="44624"/>
              <a:ext cx="1744677" cy="216665"/>
            </a:xfrm>
            <a:prstGeom prst="roundRect">
              <a:avLst/>
            </a:prstGeom>
            <a:ln w="57150" cmpd="tri">
              <a:solidFill>
                <a:schemeClr val="tx1">
                  <a:lumMod val="95000"/>
                  <a:lumOff val="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lt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生涯發展方向</a:t>
              </a:r>
            </a:p>
          </p:txBody>
        </p:sp>
      </p:grpSp>
      <p:grpSp>
        <p:nvGrpSpPr>
          <p:cNvPr id="2052" name="群組 55"/>
          <p:cNvGrpSpPr>
            <a:grpSpLocks/>
          </p:cNvGrpSpPr>
          <p:nvPr/>
        </p:nvGrpSpPr>
        <p:grpSpPr bwMode="auto">
          <a:xfrm>
            <a:off x="2095359" y="569586"/>
            <a:ext cx="4845271" cy="245537"/>
            <a:chOff x="1763688" y="311134"/>
            <a:chExt cx="5023321" cy="182471"/>
          </a:xfrm>
        </p:grpSpPr>
        <p:sp>
          <p:nvSpPr>
            <p:cNvPr id="29" name="圓角矩形 28"/>
            <p:cNvSpPr/>
            <p:nvPr/>
          </p:nvSpPr>
          <p:spPr>
            <a:xfrm>
              <a:off x="3060591" y="313605"/>
              <a:ext cx="1150863" cy="180000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003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大二</a:t>
              </a:r>
            </a:p>
          </p:txBody>
        </p:sp>
        <p:sp>
          <p:nvSpPr>
            <p:cNvPr id="30" name="圓角矩形 29"/>
            <p:cNvSpPr/>
            <p:nvPr/>
          </p:nvSpPr>
          <p:spPr>
            <a:xfrm>
              <a:off x="1763688" y="313605"/>
              <a:ext cx="1152450" cy="177529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003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大一</a:t>
              </a:r>
            </a:p>
          </p:txBody>
        </p:sp>
        <p:sp>
          <p:nvSpPr>
            <p:cNvPr id="31" name="圓角矩形 30"/>
            <p:cNvSpPr/>
            <p:nvPr/>
          </p:nvSpPr>
          <p:spPr>
            <a:xfrm>
              <a:off x="4355906" y="313605"/>
              <a:ext cx="1152450" cy="180000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003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大三</a:t>
              </a:r>
            </a:p>
          </p:txBody>
        </p:sp>
        <p:sp>
          <p:nvSpPr>
            <p:cNvPr id="32" name="圓角矩形 31"/>
            <p:cNvSpPr/>
            <p:nvPr/>
          </p:nvSpPr>
          <p:spPr>
            <a:xfrm>
              <a:off x="5634559" y="311134"/>
              <a:ext cx="1152450" cy="180000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003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大四</a:t>
              </a:r>
            </a:p>
          </p:txBody>
        </p:sp>
      </p:grpSp>
      <p:grpSp>
        <p:nvGrpSpPr>
          <p:cNvPr id="2053" name="群組 50"/>
          <p:cNvGrpSpPr>
            <a:grpSpLocks/>
          </p:cNvGrpSpPr>
          <p:nvPr/>
        </p:nvGrpSpPr>
        <p:grpSpPr bwMode="auto">
          <a:xfrm>
            <a:off x="519468" y="1324697"/>
            <a:ext cx="6439804" cy="1003677"/>
            <a:chOff x="655153" y="3682250"/>
            <a:chExt cx="6404762" cy="1003970"/>
          </a:xfrm>
        </p:grpSpPr>
        <p:sp>
          <p:nvSpPr>
            <p:cNvPr id="74" name="圓角矩形 73"/>
            <p:cNvSpPr/>
            <p:nvPr/>
          </p:nvSpPr>
          <p:spPr>
            <a:xfrm>
              <a:off x="2218478" y="3682250"/>
              <a:ext cx="1159930" cy="987297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zh-TW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</a:t>
              </a: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發展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幼兒教保概論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幼兒觀察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圓角矩形 74"/>
            <p:cNvSpPr/>
            <p:nvPr/>
          </p:nvSpPr>
          <p:spPr>
            <a:xfrm>
              <a:off x="4706896" y="3686665"/>
              <a:ext cx="1153599" cy="978132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幼兒園課室經營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幼兒學習評量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幼兒健康與安全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幼兒園教材教法</a:t>
              </a:r>
              <a:r>
                <a:rPr lang="en-US" altLang="zh-TW" sz="900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I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幼兒園教材教法</a:t>
              </a:r>
              <a:r>
                <a:rPr lang="en-US" altLang="zh-TW" sz="900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II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圓角矩形 83"/>
            <p:cNvSpPr/>
            <p:nvPr/>
          </p:nvSpPr>
          <p:spPr>
            <a:xfrm>
              <a:off x="5965565" y="3686664"/>
              <a:ext cx="1094350" cy="999556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幼兒劇專題製作</a:t>
              </a:r>
              <a:endParaRPr kumimoji="0" lang="en-US" altLang="zh-TW" sz="9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教保專業倫理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幼兒園教保實習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900" b="1" dirty="0">
                  <a:solidFill>
                    <a:srgbClr val="FFFF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幼兒園、家庭與社區</a:t>
              </a:r>
              <a:endParaRPr kumimoji="0" lang="en-US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圓角矩形 14"/>
            <p:cNvSpPr/>
            <p:nvPr/>
          </p:nvSpPr>
          <p:spPr>
            <a:xfrm>
              <a:off x="655153" y="3828898"/>
              <a:ext cx="855677" cy="789417"/>
            </a:xfrm>
            <a:prstGeom prst="roundRect">
              <a:avLst/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幼教核心</a:t>
              </a:r>
              <a:endParaRPr kumimoji="0"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zh-TW" altLang="en-US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課程</a:t>
              </a:r>
              <a:endParaRPr kumimoji="0"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zh-TW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kumimoji="0" lang="zh-TW" altLang="en-US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包含課程</a:t>
              </a:r>
              <a:r>
                <a:rPr kumimoji="0" lang="zh-TW" altLang="en-US" sz="800" b="1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與教學及發展</a:t>
              </a:r>
              <a:r>
                <a:rPr kumimoji="0" lang="zh-TW" altLang="en-US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科學</a:t>
              </a:r>
              <a:r>
                <a:rPr kumimoji="0" lang="en-US" altLang="zh-TW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 altLang="zh-TW" sz="12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4" name="圓角矩形 3"/>
          <p:cNvSpPr/>
          <p:nvPr/>
        </p:nvSpPr>
        <p:spPr bwMode="auto">
          <a:xfrm>
            <a:off x="94490" y="702406"/>
            <a:ext cx="350343" cy="611097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  幼 教 系 學 士 班    課 程 地 圖</a:t>
            </a:r>
            <a:endParaRPr kumimoji="0" lang="en-US" altLang="zh-TW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5" name="圓角矩形 104"/>
          <p:cNvSpPr/>
          <p:nvPr/>
        </p:nvSpPr>
        <p:spPr bwMode="auto">
          <a:xfrm>
            <a:off x="2059864" y="4727152"/>
            <a:ext cx="1161879" cy="58121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家庭教育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環境與幼兒教育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057" name="群組 52"/>
          <p:cNvGrpSpPr>
            <a:grpSpLocks/>
          </p:cNvGrpSpPr>
          <p:nvPr/>
        </p:nvGrpSpPr>
        <p:grpSpPr bwMode="auto">
          <a:xfrm>
            <a:off x="519468" y="5401566"/>
            <a:ext cx="2712365" cy="885243"/>
            <a:chOff x="518822" y="5037560"/>
            <a:chExt cx="2712376" cy="885117"/>
          </a:xfrm>
          <a:solidFill>
            <a:srgbClr val="00B050"/>
          </a:solidFill>
        </p:grpSpPr>
        <p:sp>
          <p:nvSpPr>
            <p:cNvPr id="180" name="圓角矩形 179"/>
            <p:cNvSpPr/>
            <p:nvPr/>
          </p:nvSpPr>
          <p:spPr>
            <a:xfrm>
              <a:off x="2090179" y="5037560"/>
              <a:ext cx="1141019" cy="459868"/>
            </a:xfrm>
            <a:prstGeom prst="roundRect">
              <a:avLst/>
            </a:prstGeom>
            <a:grpFill/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兒童媒體素養與製作</a:t>
              </a:r>
              <a:endPara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zh-TW" altLang="en-US" sz="8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幼教產業探索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endPara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cxnSp>
          <p:nvCxnSpPr>
            <p:cNvPr id="254" name="直線單箭頭接點 253"/>
            <p:cNvCxnSpPr/>
            <p:nvPr/>
          </p:nvCxnSpPr>
          <p:spPr>
            <a:xfrm>
              <a:off x="1547171" y="5876573"/>
              <a:ext cx="215901" cy="0"/>
            </a:xfrm>
            <a:prstGeom prst="straightConnector1">
              <a:avLst/>
            </a:prstGeom>
            <a:grpFill/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圓角矩形 16"/>
            <p:cNvSpPr/>
            <p:nvPr/>
          </p:nvSpPr>
          <p:spPr>
            <a:xfrm>
              <a:off x="518822" y="5324276"/>
              <a:ext cx="554576" cy="598401"/>
            </a:xfrm>
            <a:prstGeom prst="roundRect">
              <a:avLst/>
            </a:prstGeom>
            <a:grpFill/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zh-TW" altLang="zh-TW" sz="120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多元職涯</a:t>
              </a:r>
            </a:p>
          </p:txBody>
        </p:sp>
      </p:grpSp>
      <p:sp>
        <p:nvSpPr>
          <p:cNvPr id="40" name="圓角矩形 39"/>
          <p:cNvSpPr/>
          <p:nvPr/>
        </p:nvSpPr>
        <p:spPr bwMode="auto">
          <a:xfrm>
            <a:off x="519468" y="874270"/>
            <a:ext cx="863600" cy="41433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教育基礎</a:t>
            </a:r>
            <a:endParaRPr kumimoji="0" lang="en-US" altLang="zh-TW" sz="1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</a:t>
            </a:r>
          </a:p>
        </p:txBody>
      </p:sp>
      <p:sp>
        <p:nvSpPr>
          <p:cNvPr id="41" name="圓角矩形 40"/>
          <p:cNvSpPr/>
          <p:nvPr/>
        </p:nvSpPr>
        <p:spPr bwMode="auto">
          <a:xfrm>
            <a:off x="2090820" y="875995"/>
            <a:ext cx="1139328" cy="39528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105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教育心理學</a:t>
            </a:r>
            <a:r>
              <a:rPr kumimoji="0" lang="en-US" altLang="zh-TW" sz="105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</a:p>
        </p:txBody>
      </p:sp>
      <p:sp>
        <p:nvSpPr>
          <p:cNvPr id="42" name="圓角矩形 41"/>
          <p:cNvSpPr/>
          <p:nvPr/>
        </p:nvSpPr>
        <p:spPr bwMode="auto">
          <a:xfrm>
            <a:off x="3335867" y="885045"/>
            <a:ext cx="1120498" cy="395287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2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1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教育社會學</a:t>
            </a:r>
            <a:endParaRPr kumimoji="0" lang="en-US" altLang="zh-TW" sz="10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10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教育哲學</a:t>
            </a:r>
            <a:endParaRPr kumimoji="0" lang="en-US" altLang="zh-TW" sz="10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12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7" name="圓角矩形 66"/>
          <p:cNvSpPr/>
          <p:nvPr/>
        </p:nvSpPr>
        <p:spPr bwMode="auto">
          <a:xfrm>
            <a:off x="1247267" y="2378931"/>
            <a:ext cx="740045" cy="44088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</a:t>
            </a:r>
            <a:r>
              <a:rPr kumimoji="0"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STEAM</a:t>
            </a:r>
            <a:endParaRPr kumimoji="0" lang="zh-TW" altLang="en-US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8" name="圓角矩形 67"/>
          <p:cNvSpPr/>
          <p:nvPr/>
        </p:nvSpPr>
        <p:spPr bwMode="auto">
          <a:xfrm>
            <a:off x="536371" y="3413265"/>
            <a:ext cx="554574" cy="897022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幼教專業領域</a:t>
            </a:r>
          </a:p>
        </p:txBody>
      </p:sp>
      <p:sp>
        <p:nvSpPr>
          <p:cNvPr id="70" name="圓角矩形 69"/>
          <p:cNvSpPr/>
          <p:nvPr/>
        </p:nvSpPr>
        <p:spPr bwMode="auto">
          <a:xfrm>
            <a:off x="1241946" y="4719350"/>
            <a:ext cx="739234" cy="58017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教保、特教與行政</a:t>
            </a:r>
            <a:endParaRPr kumimoji="0"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" name="圓角矩形 70"/>
          <p:cNvSpPr/>
          <p:nvPr/>
        </p:nvSpPr>
        <p:spPr bwMode="auto">
          <a:xfrm>
            <a:off x="3365113" y="1312333"/>
            <a:ext cx="1104190" cy="994624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特殊幼兒教育</a:t>
            </a: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zh-TW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幼兒園教保活動課程設計</a:t>
            </a:r>
            <a:endParaRPr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9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                                                                             </a:t>
            </a: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6" name="圓角矩形 85"/>
          <p:cNvSpPr/>
          <p:nvPr/>
        </p:nvSpPr>
        <p:spPr bwMode="auto">
          <a:xfrm>
            <a:off x="5871451" y="3432413"/>
            <a:ext cx="1126326" cy="66340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幼兒園英語融入教材教法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</a:p>
        </p:txBody>
      </p:sp>
      <p:sp>
        <p:nvSpPr>
          <p:cNvPr id="93" name="圓角矩形 92"/>
          <p:cNvSpPr/>
          <p:nvPr/>
        </p:nvSpPr>
        <p:spPr bwMode="auto">
          <a:xfrm>
            <a:off x="4586450" y="4731336"/>
            <a:ext cx="1214704" cy="568972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7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7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幼兒園行政</a:t>
            </a:r>
            <a:endParaRPr kumimoji="0" lang="en-US" altLang="zh-TW" sz="7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7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幼兒學習環境設計</a:t>
            </a:r>
            <a:endParaRPr kumimoji="0" lang="en-US" altLang="zh-TW" sz="7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7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嬰幼兒活動設計與環境規劃</a:t>
            </a:r>
            <a:endParaRPr kumimoji="0" lang="en-US" altLang="zh-TW" sz="7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7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嬰幼兒保育實習</a:t>
            </a:r>
            <a:endParaRPr kumimoji="0" lang="en-US" altLang="zh-TW" sz="7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1000" b="1" dirty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98" name="圓角矩形 97"/>
          <p:cNvSpPr/>
          <p:nvPr/>
        </p:nvSpPr>
        <p:spPr bwMode="auto">
          <a:xfrm>
            <a:off x="3314997" y="4734986"/>
            <a:ext cx="1175116" cy="565541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幼兒園課程發展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親職教養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融合教育理論與實務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學校文化與幼兒教育</a:t>
            </a: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                                                                                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4" name="肘形接點 23"/>
          <p:cNvCxnSpPr>
            <a:cxnSpLocks/>
          </p:cNvCxnSpPr>
          <p:nvPr/>
        </p:nvCxnSpPr>
        <p:spPr>
          <a:xfrm flipV="1">
            <a:off x="1082204" y="2629135"/>
            <a:ext cx="163291" cy="1218929"/>
          </a:xfrm>
          <a:prstGeom prst="bentConnector3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2" name="肘形接點 231"/>
          <p:cNvCxnSpPr>
            <a:cxnSpLocks/>
            <a:stCxn id="68" idx="3"/>
          </p:cNvCxnSpPr>
          <p:nvPr/>
        </p:nvCxnSpPr>
        <p:spPr>
          <a:xfrm>
            <a:off x="1090945" y="3861776"/>
            <a:ext cx="77455" cy="1133557"/>
          </a:xfrm>
          <a:prstGeom prst="bentConnector2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7" name="圓角矩形 136"/>
          <p:cNvSpPr/>
          <p:nvPr/>
        </p:nvSpPr>
        <p:spPr bwMode="auto">
          <a:xfrm>
            <a:off x="1244610" y="5401566"/>
            <a:ext cx="748053" cy="488073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zh-TW" altLang="en-US" sz="11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產業</a:t>
            </a:r>
            <a:endParaRPr lang="zh-TW" altLang="zh-TW" sz="11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8" name="圓角矩形 137"/>
          <p:cNvSpPr/>
          <p:nvPr/>
        </p:nvSpPr>
        <p:spPr bwMode="auto">
          <a:xfrm>
            <a:off x="1254891" y="6057896"/>
            <a:ext cx="709182" cy="598487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zh-TW" altLang="en-US" sz="105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</a:t>
            </a:r>
            <a:endParaRPr lang="en-US" altLang="zh-TW" sz="105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05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方法</a:t>
            </a:r>
            <a:endParaRPr lang="zh-TW" altLang="zh-TW" sz="105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9" name="圓角矩形 138"/>
          <p:cNvSpPr/>
          <p:nvPr/>
        </p:nvSpPr>
        <p:spPr bwMode="auto">
          <a:xfrm>
            <a:off x="4593376" y="5408158"/>
            <a:ext cx="1159911" cy="452747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幼兒教具設計與應用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幼教產業見習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zh-TW" altLang="en-US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0" name="圓角矩形 139"/>
          <p:cNvSpPr/>
          <p:nvPr/>
        </p:nvSpPr>
        <p:spPr bwMode="auto">
          <a:xfrm>
            <a:off x="5889851" y="5407566"/>
            <a:ext cx="1069419" cy="461120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幼教事業經營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zh-TW" altLang="en-US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1" name="圓角矩形 140"/>
          <p:cNvSpPr/>
          <p:nvPr/>
        </p:nvSpPr>
        <p:spPr bwMode="auto">
          <a:xfrm>
            <a:off x="2090818" y="6077889"/>
            <a:ext cx="1139330" cy="578494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教育研究法</a:t>
            </a:r>
          </a:p>
        </p:txBody>
      </p:sp>
      <p:sp>
        <p:nvSpPr>
          <p:cNvPr id="142" name="圓角矩形 141"/>
          <p:cNvSpPr/>
          <p:nvPr/>
        </p:nvSpPr>
        <p:spPr bwMode="auto">
          <a:xfrm>
            <a:off x="3328617" y="5975967"/>
            <a:ext cx="1125458" cy="720925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幼兒教育專題研究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幼兒發展專題研究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教育統計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zh-TW" altLang="en-US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83" name="肘形接點 282"/>
          <p:cNvCxnSpPr/>
          <p:nvPr/>
        </p:nvCxnSpPr>
        <p:spPr>
          <a:xfrm flipV="1">
            <a:off x="1066251" y="5574641"/>
            <a:ext cx="163847" cy="512770"/>
          </a:xfrm>
          <a:prstGeom prst="bentConnector3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5" name="肘形接點 284"/>
          <p:cNvCxnSpPr/>
          <p:nvPr/>
        </p:nvCxnSpPr>
        <p:spPr>
          <a:xfrm>
            <a:off x="1063292" y="6093728"/>
            <a:ext cx="181159" cy="351043"/>
          </a:xfrm>
          <a:prstGeom prst="bentConnector3">
            <a:avLst>
              <a:gd name="adj1" fmla="val 45795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59" name="直線接點 2058"/>
          <p:cNvCxnSpPr>
            <a:cxnSpLocks/>
            <a:endCxn id="74" idx="1"/>
          </p:cNvCxnSpPr>
          <p:nvPr/>
        </p:nvCxnSpPr>
        <p:spPr>
          <a:xfrm>
            <a:off x="1375149" y="1818201"/>
            <a:ext cx="716197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6" name="直線接點 195"/>
          <p:cNvCxnSpPr>
            <a:cxnSpLocks/>
            <a:endCxn id="41" idx="1"/>
          </p:cNvCxnSpPr>
          <p:nvPr/>
        </p:nvCxnSpPr>
        <p:spPr>
          <a:xfrm>
            <a:off x="1383068" y="1073638"/>
            <a:ext cx="707752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7" name="圓角矩形 196"/>
          <p:cNvSpPr/>
          <p:nvPr/>
        </p:nvSpPr>
        <p:spPr bwMode="auto">
          <a:xfrm>
            <a:off x="3335866" y="5408752"/>
            <a:ext cx="1120498" cy="452747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兒童產業經營與管理</a:t>
            </a: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2" name="向右箭號 221"/>
          <p:cNvSpPr/>
          <p:nvPr/>
        </p:nvSpPr>
        <p:spPr>
          <a:xfrm>
            <a:off x="7082577" y="3949682"/>
            <a:ext cx="219141" cy="15295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9" name="圓角矩形 68"/>
          <p:cNvSpPr/>
          <p:nvPr/>
        </p:nvSpPr>
        <p:spPr bwMode="auto">
          <a:xfrm>
            <a:off x="7349719" y="977134"/>
            <a:ext cx="1699791" cy="5686503"/>
          </a:xfrm>
          <a:prstGeom prst="roundRect">
            <a:avLst>
              <a:gd name="adj" fmla="val 6444"/>
            </a:avLst>
          </a:prstGeom>
          <a:solidFill>
            <a:srgbClr val="FFE0C1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專業教保服務人員：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如幼托機構主管、幼兒園教師、托育人員、保母。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幼教研究人員：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kumimoji="0" lang="zh-TW" altLang="zh-TW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包括學術機構或民間幼教基金會之相關研究人員等。</a:t>
            </a:r>
            <a:endParaRPr lang="zh-TW" altLang="en-US" sz="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幼兒藝術產業相關人員：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kumimoji="0" lang="zh-TW" altLang="zh-TW" sz="9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幼兒藝術、幼兒體能、幼兒音樂、幼兒律動、幼兒舞蹈、幼兒戲劇等教育工作者等。</a:t>
            </a:r>
            <a:endParaRPr lang="zh-TW" altLang="en-US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(4)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幼教產業相關人員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◆幼兒商品產業：幼兒教玩具、桌遊設計、互動式學習教材</a:t>
            </a:r>
            <a:br>
              <a:rPr lang="zh-TW" altLang="en-US" sz="9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◆幼兒文化藝術產業：圖書雜誌</a:t>
            </a:r>
            <a:r>
              <a:rPr lang="en-US" altLang="zh-TW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繪本、劇團、多媒體有聲書、兒童美術館、兒童樂園、傳播媒體</a:t>
            </a:r>
            <a:br>
              <a:rPr lang="zh-TW" altLang="en-US" sz="9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◆幼兒服務產業：故事屋、遊戲館、親子館</a:t>
            </a:r>
            <a:br>
              <a:rPr lang="zh-TW" altLang="en-US" sz="9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◆幼兒教育產業：兒童教育</a:t>
            </a:r>
            <a:r>
              <a:rPr lang="en-US" altLang="zh-TW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幼兒園、托嬰中心、科學教室</a:t>
            </a:r>
            <a:r>
              <a:rPr lang="en-US" altLang="zh-TW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、兒童才藝</a:t>
            </a:r>
            <a:r>
              <a:rPr lang="en-US" altLang="zh-TW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音樂、舞蹈、美術、體能律動等</a:t>
            </a:r>
            <a:r>
              <a:rPr lang="en-US" altLang="zh-TW" sz="900" b="0" i="0" dirty="0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endParaRPr lang="en-US" altLang="zh-TW" sz="900" dirty="0">
              <a:solidFill>
                <a:srgbClr val="777777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(5)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教育行政公職人員</a:t>
            </a:r>
            <a:r>
              <a:rPr kumimoji="0" lang="zh-TW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kumimoji="0"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kumimoji="0" lang="zh-TW" altLang="zh-TW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報考相關國家考試（如高普</a:t>
            </a:r>
            <a:endParaRPr kumimoji="0" lang="en-US" altLang="zh-TW" sz="9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zh-TW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考），進入政府或公家機關服務。</a:t>
            </a:r>
            <a:endParaRPr lang="zh-TW" altLang="en-US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(6)</a:t>
            </a:r>
            <a:r>
              <a:rPr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幼兒福利工作人員；</a:t>
            </a:r>
            <a:endParaRPr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包括</a:t>
            </a:r>
            <a:r>
              <a:rPr kumimoji="0" lang="zh-TW" altLang="zh-TW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兒童局、社會局（處）、保母社區系統或保母社區督</a:t>
            </a:r>
            <a:r>
              <a:rPr kumimoji="0" lang="zh-TW" altLang="en-US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</a:t>
            </a:r>
            <a:r>
              <a:rPr kumimoji="0" lang="zh-TW" altLang="zh-TW" sz="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之行政人員等。</a:t>
            </a:r>
            <a:endParaRPr lang="zh-TW" altLang="en-US" sz="9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6" name="圓角矩形 75"/>
          <p:cNvSpPr/>
          <p:nvPr/>
        </p:nvSpPr>
        <p:spPr bwMode="auto">
          <a:xfrm>
            <a:off x="5902973" y="4719350"/>
            <a:ext cx="1128107" cy="57573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幼兒園教學實習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托育原理與技術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8" name="圓角矩形 77"/>
          <p:cNvSpPr/>
          <p:nvPr/>
        </p:nvSpPr>
        <p:spPr bwMode="auto">
          <a:xfrm>
            <a:off x="4593375" y="6077889"/>
            <a:ext cx="1159911" cy="568972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zh-TW" altLang="en-US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9" name="圓角矩形 78"/>
          <p:cNvSpPr/>
          <p:nvPr/>
        </p:nvSpPr>
        <p:spPr bwMode="auto">
          <a:xfrm>
            <a:off x="5907202" y="6090545"/>
            <a:ext cx="1082985" cy="556316"/>
          </a:xfrm>
          <a:prstGeom prst="roundRect">
            <a:avLst/>
          </a:prstGeom>
          <a:solidFill>
            <a:srgbClr val="00B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專題研究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0" lang="zh-TW" altLang="en-US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kumimoji="0" lang="en-US" altLang="zh-TW" sz="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zh-TW" altLang="en-US" sz="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64553" y="2223126"/>
            <a:ext cx="4203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100" b="1">
                <a:solidFill>
                  <a:schemeClr val="bg1"/>
                </a:solidFill>
              </a:rPr>
              <a:t>114</a:t>
            </a:r>
            <a:endParaRPr lang="zh-TW" altLang="en-US" sz="1100" b="1" dirty="0">
              <a:solidFill>
                <a:schemeClr val="bg1"/>
              </a:solidFill>
            </a:endParaRPr>
          </a:p>
        </p:txBody>
      </p:sp>
      <p:sp>
        <p:nvSpPr>
          <p:cNvPr id="58" name="圓角矩形 66">
            <a:extLst>
              <a:ext uri="{FF2B5EF4-FFF2-40B4-BE49-F238E27FC236}">
                <a16:creationId xmlns:a16="http://schemas.microsoft.com/office/drawing/2014/main" id="{1D71D056-03FA-4C47-8AB7-7A1AF5C55BB7}"/>
              </a:ext>
            </a:extLst>
          </p:cNvPr>
          <p:cNvSpPr/>
          <p:nvPr/>
        </p:nvSpPr>
        <p:spPr bwMode="auto">
          <a:xfrm>
            <a:off x="1247030" y="2922126"/>
            <a:ext cx="740045" cy="433866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endParaRPr kumimoji="0"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科學</a:t>
            </a:r>
          </a:p>
        </p:txBody>
      </p:sp>
      <p:sp>
        <p:nvSpPr>
          <p:cNvPr id="59" name="圓角矩形 66">
            <a:extLst>
              <a:ext uri="{FF2B5EF4-FFF2-40B4-BE49-F238E27FC236}">
                <a16:creationId xmlns:a16="http://schemas.microsoft.com/office/drawing/2014/main" id="{016897F8-F407-4684-AD58-BC2ADBCEAA2E}"/>
              </a:ext>
            </a:extLst>
          </p:cNvPr>
          <p:cNvSpPr/>
          <p:nvPr/>
        </p:nvSpPr>
        <p:spPr bwMode="auto">
          <a:xfrm>
            <a:off x="1241946" y="3429000"/>
            <a:ext cx="752335" cy="67918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多語</a:t>
            </a:r>
            <a:endParaRPr kumimoji="0"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與文化</a:t>
            </a:r>
          </a:p>
        </p:txBody>
      </p:sp>
      <p:sp>
        <p:nvSpPr>
          <p:cNvPr id="61" name="圓角矩形 66">
            <a:extLst>
              <a:ext uri="{FF2B5EF4-FFF2-40B4-BE49-F238E27FC236}">
                <a16:creationId xmlns:a16="http://schemas.microsoft.com/office/drawing/2014/main" id="{5EDCF778-2811-4755-8DCF-00A788242A25}"/>
              </a:ext>
            </a:extLst>
          </p:cNvPr>
          <p:cNvSpPr/>
          <p:nvPr/>
        </p:nvSpPr>
        <p:spPr bwMode="auto">
          <a:xfrm>
            <a:off x="1240119" y="4184598"/>
            <a:ext cx="740045" cy="46478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幼兒</a:t>
            </a:r>
            <a:endParaRPr kumimoji="0" lang="en-US" altLang="zh-TW" sz="1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藝術</a:t>
            </a:r>
          </a:p>
        </p:txBody>
      </p:sp>
      <p:sp>
        <p:nvSpPr>
          <p:cNvPr id="63" name="圓角矩形 104">
            <a:extLst>
              <a:ext uri="{FF2B5EF4-FFF2-40B4-BE49-F238E27FC236}">
                <a16:creationId xmlns:a16="http://schemas.microsoft.com/office/drawing/2014/main" id="{FA0F020A-845B-44AF-841D-01FD64F28310}"/>
              </a:ext>
            </a:extLst>
          </p:cNvPr>
          <p:cNvSpPr/>
          <p:nvPr/>
        </p:nvSpPr>
        <p:spPr bwMode="auto">
          <a:xfrm>
            <a:off x="2090632" y="2389622"/>
            <a:ext cx="1146258" cy="43019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∙</a:t>
            </a: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創造力教育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2" name="直線接點 71">
            <a:extLst>
              <a:ext uri="{FF2B5EF4-FFF2-40B4-BE49-F238E27FC236}">
                <a16:creationId xmlns:a16="http://schemas.microsoft.com/office/drawing/2014/main" id="{A895E3AF-2790-4077-85BE-F1940DAB10B9}"/>
              </a:ext>
            </a:extLst>
          </p:cNvPr>
          <p:cNvCxnSpPr>
            <a:cxnSpLocks/>
          </p:cNvCxnSpPr>
          <p:nvPr/>
        </p:nvCxnSpPr>
        <p:spPr>
          <a:xfrm>
            <a:off x="1168021" y="4986867"/>
            <a:ext cx="69916" cy="272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7" name="圓角矩形 104">
            <a:extLst>
              <a:ext uri="{FF2B5EF4-FFF2-40B4-BE49-F238E27FC236}">
                <a16:creationId xmlns:a16="http://schemas.microsoft.com/office/drawing/2014/main" id="{204BA414-3695-41A1-9E7C-A151883AD8B9}"/>
              </a:ext>
            </a:extLst>
          </p:cNvPr>
          <p:cNvSpPr/>
          <p:nvPr/>
        </p:nvSpPr>
        <p:spPr bwMode="auto">
          <a:xfrm>
            <a:off x="3336878" y="2395182"/>
            <a:ext cx="1153235" cy="42990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幼兒科技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幼兒數學與科學之探索與遊戲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" name="圓角矩形 104">
            <a:extLst>
              <a:ext uri="{FF2B5EF4-FFF2-40B4-BE49-F238E27FC236}">
                <a16:creationId xmlns:a16="http://schemas.microsoft.com/office/drawing/2014/main" id="{D5F50E5D-3DE2-4487-802E-7E793CF855B2}"/>
              </a:ext>
            </a:extLst>
          </p:cNvPr>
          <p:cNvSpPr/>
          <p:nvPr/>
        </p:nvSpPr>
        <p:spPr bwMode="auto">
          <a:xfrm>
            <a:off x="4585595" y="2395182"/>
            <a:ext cx="1182202" cy="43508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STEAM</a:t>
            </a: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教育課程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4" name="圓角矩形 104">
            <a:extLst>
              <a:ext uri="{FF2B5EF4-FFF2-40B4-BE49-F238E27FC236}">
                <a16:creationId xmlns:a16="http://schemas.microsoft.com/office/drawing/2014/main" id="{AC1CDA0A-1683-41F8-8B8A-559C09348DCE}"/>
              </a:ext>
            </a:extLst>
          </p:cNvPr>
          <p:cNvSpPr/>
          <p:nvPr/>
        </p:nvSpPr>
        <p:spPr bwMode="auto">
          <a:xfrm>
            <a:off x="5858935" y="2389622"/>
            <a:ext cx="1117269" cy="440645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5" name="圓角矩形 104">
            <a:extLst>
              <a:ext uri="{FF2B5EF4-FFF2-40B4-BE49-F238E27FC236}">
                <a16:creationId xmlns:a16="http://schemas.microsoft.com/office/drawing/2014/main" id="{ED2DC0F2-20A5-45CF-8341-9D87411526F6}"/>
              </a:ext>
            </a:extLst>
          </p:cNvPr>
          <p:cNvSpPr/>
          <p:nvPr/>
        </p:nvSpPr>
        <p:spPr bwMode="auto">
          <a:xfrm>
            <a:off x="2090510" y="2916483"/>
            <a:ext cx="1137806" cy="440268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幼兒遊戲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6" name="圓角矩形 104">
            <a:extLst>
              <a:ext uri="{FF2B5EF4-FFF2-40B4-BE49-F238E27FC236}">
                <a16:creationId xmlns:a16="http://schemas.microsoft.com/office/drawing/2014/main" id="{66D153E7-3ED5-491D-8DAD-9B19E7F9ED1F}"/>
              </a:ext>
            </a:extLst>
          </p:cNvPr>
          <p:cNvSpPr/>
          <p:nvPr/>
        </p:nvSpPr>
        <p:spPr bwMode="auto">
          <a:xfrm>
            <a:off x="2090632" y="3424589"/>
            <a:ext cx="1137805" cy="682346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幼兒園繪本賞析與導讀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7" name="圓角矩形 104">
            <a:extLst>
              <a:ext uri="{FF2B5EF4-FFF2-40B4-BE49-F238E27FC236}">
                <a16:creationId xmlns:a16="http://schemas.microsoft.com/office/drawing/2014/main" id="{35DAF2E1-BEBD-4B8B-80AF-2CDA2D829DDA}"/>
              </a:ext>
            </a:extLst>
          </p:cNvPr>
          <p:cNvSpPr/>
          <p:nvPr/>
        </p:nvSpPr>
        <p:spPr bwMode="auto">
          <a:xfrm>
            <a:off x="2073848" y="4191449"/>
            <a:ext cx="1154624" cy="45993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幼兒藝術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創造性舞蹈教學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0" name="圓角矩形 104">
            <a:extLst>
              <a:ext uri="{FF2B5EF4-FFF2-40B4-BE49-F238E27FC236}">
                <a16:creationId xmlns:a16="http://schemas.microsoft.com/office/drawing/2014/main" id="{D576B655-54ED-49E3-87D0-88A1F97BC62B}"/>
              </a:ext>
            </a:extLst>
          </p:cNvPr>
          <p:cNvSpPr/>
          <p:nvPr/>
        </p:nvSpPr>
        <p:spPr bwMode="auto">
          <a:xfrm>
            <a:off x="3324241" y="2920621"/>
            <a:ext cx="1154625" cy="43672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1" name="圓角矩形 104">
            <a:extLst>
              <a:ext uri="{FF2B5EF4-FFF2-40B4-BE49-F238E27FC236}">
                <a16:creationId xmlns:a16="http://schemas.microsoft.com/office/drawing/2014/main" id="{FDFE5F7B-514A-4426-9488-0999D5520B07}"/>
              </a:ext>
            </a:extLst>
          </p:cNvPr>
          <p:cNvSpPr/>
          <p:nvPr/>
        </p:nvSpPr>
        <p:spPr bwMode="auto">
          <a:xfrm>
            <a:off x="4592242" y="2925129"/>
            <a:ext cx="1175555" cy="432220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幼兒社會探究與情緒表達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2" name="圓角矩形 104">
            <a:extLst>
              <a:ext uri="{FF2B5EF4-FFF2-40B4-BE49-F238E27FC236}">
                <a16:creationId xmlns:a16="http://schemas.microsoft.com/office/drawing/2014/main" id="{C687E087-5273-42CE-A4C5-FB407CFD6DF6}"/>
              </a:ext>
            </a:extLst>
          </p:cNvPr>
          <p:cNvSpPr/>
          <p:nvPr/>
        </p:nvSpPr>
        <p:spPr bwMode="auto">
          <a:xfrm>
            <a:off x="5863861" y="2927445"/>
            <a:ext cx="1126326" cy="429904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幼兒輔導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kumimoji="0" lang="en-US" altLang="zh-TW" sz="9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3" name="圓角矩形 104">
            <a:extLst>
              <a:ext uri="{FF2B5EF4-FFF2-40B4-BE49-F238E27FC236}">
                <a16:creationId xmlns:a16="http://schemas.microsoft.com/office/drawing/2014/main" id="{E965CFB4-199C-4AC2-BA0D-1D1E03C536A3}"/>
              </a:ext>
            </a:extLst>
          </p:cNvPr>
          <p:cNvSpPr/>
          <p:nvPr/>
        </p:nvSpPr>
        <p:spPr bwMode="auto">
          <a:xfrm>
            <a:off x="3323229" y="3432411"/>
            <a:ext cx="1173708" cy="67452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幼兒文學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幼兒語文教學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族群、文化與家庭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近代幼兒教育思潮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幼教名著選讀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7" name="圓角矩形 104">
            <a:extLst>
              <a:ext uri="{FF2B5EF4-FFF2-40B4-BE49-F238E27FC236}">
                <a16:creationId xmlns:a16="http://schemas.microsoft.com/office/drawing/2014/main" id="{CFF4FE25-C2ED-471D-B220-76825566F786}"/>
              </a:ext>
            </a:extLst>
          </p:cNvPr>
          <p:cNvSpPr/>
          <p:nvPr/>
        </p:nvSpPr>
        <p:spPr bwMode="auto">
          <a:xfrm>
            <a:off x="3320576" y="4208420"/>
            <a:ext cx="1169537" cy="44026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幼兒體能與律動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1" name="圓角矩形 104">
            <a:extLst>
              <a:ext uri="{FF2B5EF4-FFF2-40B4-BE49-F238E27FC236}">
                <a16:creationId xmlns:a16="http://schemas.microsoft.com/office/drawing/2014/main" id="{9C816B3C-2E27-40D9-89C9-C5633B34E023}"/>
              </a:ext>
            </a:extLst>
          </p:cNvPr>
          <p:cNvSpPr/>
          <p:nvPr/>
        </p:nvSpPr>
        <p:spPr bwMode="auto">
          <a:xfrm>
            <a:off x="4588892" y="4196854"/>
            <a:ext cx="1212262" cy="44026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幼兒戲劇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幼兒音樂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2" name="圓角矩形 104">
            <a:extLst>
              <a:ext uri="{FF2B5EF4-FFF2-40B4-BE49-F238E27FC236}">
                <a16:creationId xmlns:a16="http://schemas.microsoft.com/office/drawing/2014/main" id="{F91F5F44-E14E-49A0-9EF2-672A0C601D4D}"/>
              </a:ext>
            </a:extLst>
          </p:cNvPr>
          <p:cNvSpPr/>
          <p:nvPr/>
        </p:nvSpPr>
        <p:spPr bwMode="auto">
          <a:xfrm>
            <a:off x="4595716" y="3439235"/>
            <a:ext cx="1190935" cy="663403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幼兒多元文化教育</a:t>
            </a:r>
            <a:r>
              <a:rPr kumimoji="0" lang="en-US" altLang="zh-TW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rgbClr val="FFFF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人際關係與溝通</a:t>
            </a:r>
            <a:endParaRPr kumimoji="0" lang="en-US" altLang="zh-TW" sz="800" b="1" dirty="0">
              <a:solidFill>
                <a:srgbClr val="FFFF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各國學前教育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幼兒教育海外實習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3" name="圓角矩形 104">
            <a:extLst>
              <a:ext uri="{FF2B5EF4-FFF2-40B4-BE49-F238E27FC236}">
                <a16:creationId xmlns:a16="http://schemas.microsoft.com/office/drawing/2014/main" id="{D82F8563-FCB6-490E-8635-6F4A528F69DA}"/>
              </a:ext>
            </a:extLst>
          </p:cNvPr>
          <p:cNvSpPr/>
          <p:nvPr/>
        </p:nvSpPr>
        <p:spPr bwMode="auto">
          <a:xfrm>
            <a:off x="5899933" y="4191966"/>
            <a:ext cx="1136564" cy="440267"/>
          </a:xfrm>
          <a:prstGeom prst="round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zh-TW" altLang="en-US" sz="8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器樂</a:t>
            </a:r>
            <a:endParaRPr kumimoji="0" lang="en-US" altLang="zh-TW" sz="8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1556</TotalTime>
  <Words>567</Words>
  <Application>Microsoft Office PowerPoint</Application>
  <PresentationFormat>如螢幕大小 (4:3)</PresentationFormat>
  <Paragraphs>115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xxx</dc:creator>
  <cp:lastModifiedBy>dina20431@gmail.com</cp:lastModifiedBy>
  <cp:revision>146</cp:revision>
  <cp:lastPrinted>2018-06-29T03:34:07Z</cp:lastPrinted>
  <dcterms:created xsi:type="dcterms:W3CDTF">2012-04-17T12:12:58Z</dcterms:created>
  <dcterms:modified xsi:type="dcterms:W3CDTF">2025-07-11T07:29:34Z</dcterms:modified>
</cp:coreProperties>
</file>